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6E6406-3A22-4BDA-838B-3E687D8A6D6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7187BF0-4085-4B0A-A959-2CEE0672EE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905C359-FF88-4F3D-9EE6-919A0489FD15}"/>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864EC9D2-B481-4295-A373-22CF7228B6B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B15E0CF-2C7D-4D9C-9E82-F15E2CF8D769}"/>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397545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9F9F5-E088-4C8F-8B1B-81A0065FC0C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7A8D9AF-07F7-4E30-ABF1-804C7C9DBDB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6AE53B-E6E1-4A6E-975B-F4F2E32732C5}"/>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E8770093-A5A5-4DA6-9096-5AD34007D2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997014-9751-4B7A-B223-A5BBCB0A7EB8}"/>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70862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2B4E0DB-2204-458A-B769-9451B47930F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FC19788-4BFF-48DB-BED6-86D6EE18D3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3C2C847-4939-4C60-A9F1-B5F0BE72EF03}"/>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A8F92860-F583-4111-9B3E-EB188DD60B4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CDE7C6-B0FE-4B29-A151-3161B0F760F1}"/>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2990487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955527-3B69-47BD-8124-BB340272F68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90572E-6A66-4684-998F-05A251BE843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3A5BB9C-3BCC-4991-B500-D9D76C18435B}"/>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48F7B9EB-FD55-4D77-A429-504FC97967B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818185D-D9C0-4709-BD13-7A23D5CC8025}"/>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294054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67BCC7-4E65-432B-BB9C-AD873639927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EF99884-66C9-473C-96DE-A460DBD34D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E84FF1F-DE6A-4733-AB1C-7F111C0042DF}"/>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091DB8E1-B79F-44AD-8282-D03FA2358F5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2AB8E07-B773-474D-946A-6873180D3E3B}"/>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1101748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3CB63-6E3A-4071-B7E6-B16C164CFC6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810E4D3-32EB-4500-B155-376C5E0063D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16DDD8C-3B7F-453A-82FF-772100090BE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FC21DE-F897-4674-BEA7-9600925289C3}"/>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6" name="Tijdelijke aanduiding voor voettekst 5">
            <a:extLst>
              <a:ext uri="{FF2B5EF4-FFF2-40B4-BE49-F238E27FC236}">
                <a16:creationId xmlns:a16="http://schemas.microsoft.com/office/drawing/2014/main" id="{887DA687-BD09-4BF6-939F-279096004C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35E8344-4CDD-44B0-9DE2-F87448688914}"/>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277292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24A365-192A-4D99-BA5E-24B0C750C1F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9F76B99-F715-4844-A18B-FB7025810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180A4EF-3DC4-49E2-8326-6361068E712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06C4B3C-AC48-40F0-8F1D-4A76F81B2F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F5A8418-881E-49A2-81D8-FDE009B17F1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63DFFCB-4939-497C-8A32-0A288072C40E}"/>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8" name="Tijdelijke aanduiding voor voettekst 7">
            <a:extLst>
              <a:ext uri="{FF2B5EF4-FFF2-40B4-BE49-F238E27FC236}">
                <a16:creationId xmlns:a16="http://schemas.microsoft.com/office/drawing/2014/main" id="{B10A2F9F-E4AB-4DDC-8A03-4EEF98F821B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A76905B-4584-46A9-87AD-3F3F2AF8D93E}"/>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2458872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7027FB-A38A-441B-9E8A-0D5D21D47A6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3452E866-AAB6-4118-BB68-882BAB25C8D3}"/>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4" name="Tijdelijke aanduiding voor voettekst 3">
            <a:extLst>
              <a:ext uri="{FF2B5EF4-FFF2-40B4-BE49-F238E27FC236}">
                <a16:creationId xmlns:a16="http://schemas.microsoft.com/office/drawing/2014/main" id="{7CFEECD0-AA67-4753-A2DB-F1D4D2C3410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59BEACD-9D97-4331-8FCA-8012DB6A5FA3}"/>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171479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400F2F8-674A-44F9-BA01-948BA690E208}"/>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3" name="Tijdelijke aanduiding voor voettekst 2">
            <a:extLst>
              <a:ext uri="{FF2B5EF4-FFF2-40B4-BE49-F238E27FC236}">
                <a16:creationId xmlns:a16="http://schemas.microsoft.com/office/drawing/2014/main" id="{D9813207-00C8-434E-97DF-99FBD081504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AC0E4B0-879D-4DCE-A5C9-ABF2B1C37614}"/>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9639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F80DAF-1749-498F-B7CD-3333FD05BB9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E12BA57-2C97-4CBA-B51B-27251DFDE8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E93F0AC-B6A0-4B4F-8E50-BE665A1CC2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200DF8A-736B-43DA-A449-8AE13B33560A}"/>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6" name="Tijdelijke aanduiding voor voettekst 5">
            <a:extLst>
              <a:ext uri="{FF2B5EF4-FFF2-40B4-BE49-F238E27FC236}">
                <a16:creationId xmlns:a16="http://schemas.microsoft.com/office/drawing/2014/main" id="{DADA2F04-609B-49A0-8ABA-E3458ADFB03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E90C7BC-2C67-4BC3-81AE-976ED5F7C00F}"/>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4201337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711D7-19FB-4EAB-BAF0-B78D5197356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0383DC8-8635-48A7-AC1A-4A016C12F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10DE84E-5FA7-479D-8C7D-FA5B80710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8B29D69-40DB-473C-9260-6D4BF5835F47}"/>
              </a:ext>
            </a:extLst>
          </p:cNvPr>
          <p:cNvSpPr>
            <a:spLocks noGrp="1"/>
          </p:cNvSpPr>
          <p:nvPr>
            <p:ph type="dt" sz="half" idx="10"/>
          </p:nvPr>
        </p:nvSpPr>
        <p:spPr/>
        <p:txBody>
          <a:bodyPr/>
          <a:lstStyle/>
          <a:p>
            <a:fld id="{4DF6B271-DCAD-43AF-BC1C-8D5A142307BD}" type="datetimeFigureOut">
              <a:rPr lang="nl-NL" smtClean="0"/>
              <a:t>12-3-2021</a:t>
            </a:fld>
            <a:endParaRPr lang="nl-NL"/>
          </a:p>
        </p:txBody>
      </p:sp>
      <p:sp>
        <p:nvSpPr>
          <p:cNvPr id="6" name="Tijdelijke aanduiding voor voettekst 5">
            <a:extLst>
              <a:ext uri="{FF2B5EF4-FFF2-40B4-BE49-F238E27FC236}">
                <a16:creationId xmlns:a16="http://schemas.microsoft.com/office/drawing/2014/main" id="{35006F99-1818-4C65-AB4D-40D3C0FD1DF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2AAA93-95FF-4F71-95F4-FFE9F2D78E02}"/>
              </a:ext>
            </a:extLst>
          </p:cNvPr>
          <p:cNvSpPr>
            <a:spLocks noGrp="1"/>
          </p:cNvSpPr>
          <p:nvPr>
            <p:ph type="sldNum" sz="quarter" idx="12"/>
          </p:nvPr>
        </p:nvSpPr>
        <p:spPr/>
        <p:txBody>
          <a:bodyPr/>
          <a:lstStyle/>
          <a:p>
            <a:fld id="{9E19CDBA-D7E8-4C12-8E1F-DBB773C7BA56}" type="slidenum">
              <a:rPr lang="nl-NL" smtClean="0"/>
              <a:t>‹nr.›</a:t>
            </a:fld>
            <a:endParaRPr lang="nl-NL"/>
          </a:p>
        </p:txBody>
      </p:sp>
    </p:spTree>
    <p:extLst>
      <p:ext uri="{BB962C8B-B14F-4D97-AF65-F5344CB8AC3E}">
        <p14:creationId xmlns:p14="http://schemas.microsoft.com/office/powerpoint/2010/main" val="132317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2E0E989-1652-4403-8B86-7E0F0B64B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B23DBAD-3F3C-4F31-9611-F5F5537EA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D92552B-1CC5-4F3D-8281-C6395C11E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6B271-DCAD-43AF-BC1C-8D5A142307BD}" type="datetimeFigureOut">
              <a:rPr lang="nl-NL" smtClean="0"/>
              <a:t>12-3-2021</a:t>
            </a:fld>
            <a:endParaRPr lang="nl-NL"/>
          </a:p>
        </p:txBody>
      </p:sp>
      <p:sp>
        <p:nvSpPr>
          <p:cNvPr id="5" name="Tijdelijke aanduiding voor voettekst 4">
            <a:extLst>
              <a:ext uri="{FF2B5EF4-FFF2-40B4-BE49-F238E27FC236}">
                <a16:creationId xmlns:a16="http://schemas.microsoft.com/office/drawing/2014/main" id="{9A786087-5287-4598-9DF7-60B2A45FBE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7D3A1DB-7019-4F64-8F08-9FFF93AFCD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9CDBA-D7E8-4C12-8E1F-DBB773C7BA56}" type="slidenum">
              <a:rPr lang="nl-NL" smtClean="0"/>
              <a:t>‹nr.›</a:t>
            </a:fld>
            <a:endParaRPr lang="nl-NL"/>
          </a:p>
        </p:txBody>
      </p:sp>
    </p:spTree>
    <p:extLst>
      <p:ext uri="{BB962C8B-B14F-4D97-AF65-F5344CB8AC3E}">
        <p14:creationId xmlns:p14="http://schemas.microsoft.com/office/powerpoint/2010/main" val="251699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Lx2u_8lLn5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1E256-7A7C-4BF1-98E5-D88A74FE7F1D}"/>
              </a:ext>
            </a:extLst>
          </p:cNvPr>
          <p:cNvSpPr>
            <a:spLocks noGrp="1"/>
          </p:cNvSpPr>
          <p:nvPr>
            <p:ph type="ctrTitle"/>
          </p:nvPr>
        </p:nvSpPr>
        <p:spPr>
          <a:xfrm>
            <a:off x="645858" y="5110423"/>
            <a:ext cx="10906061" cy="671540"/>
          </a:xfrm>
          <a:noFill/>
        </p:spPr>
        <p:txBody>
          <a:bodyPr anchor="ctr">
            <a:normAutofit/>
          </a:bodyPr>
          <a:lstStyle/>
          <a:p>
            <a:r>
              <a:rPr lang="nl-NL" sz="4100"/>
              <a:t>Verslaving &amp; interventies</a:t>
            </a:r>
          </a:p>
        </p:txBody>
      </p:sp>
      <p:sp>
        <p:nvSpPr>
          <p:cNvPr id="3" name="Ondertitel 2">
            <a:extLst>
              <a:ext uri="{FF2B5EF4-FFF2-40B4-BE49-F238E27FC236}">
                <a16:creationId xmlns:a16="http://schemas.microsoft.com/office/drawing/2014/main" id="{3458CABF-FAE2-4F37-B1F4-4A67874925AD}"/>
              </a:ext>
            </a:extLst>
          </p:cNvPr>
          <p:cNvSpPr>
            <a:spLocks noGrp="1"/>
          </p:cNvSpPr>
          <p:nvPr>
            <p:ph type="subTitle" idx="1"/>
          </p:nvPr>
        </p:nvSpPr>
        <p:spPr>
          <a:xfrm>
            <a:off x="645858" y="5855843"/>
            <a:ext cx="10906061" cy="458470"/>
          </a:xfrm>
          <a:noFill/>
        </p:spPr>
        <p:txBody>
          <a:bodyPr>
            <a:normAutofit/>
          </a:bodyPr>
          <a:lstStyle/>
          <a:p>
            <a:r>
              <a:rPr lang="nl-NL"/>
              <a:t>Fysieke les </a:t>
            </a:r>
          </a:p>
        </p:txBody>
      </p:sp>
      <p:sp>
        <p:nvSpPr>
          <p:cNvPr id="40" name="Rectangle 39">
            <a:extLst>
              <a:ext uri="{FF2B5EF4-FFF2-40B4-BE49-F238E27FC236}">
                <a16:creationId xmlns:a16="http://schemas.microsoft.com/office/drawing/2014/main" id="{71FC7D98-7B8B-402A-90FC-F027482F2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2" cy="4822479"/>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28">
            <a:extLst>
              <a:ext uri="{FF2B5EF4-FFF2-40B4-BE49-F238E27FC236}">
                <a16:creationId xmlns:a16="http://schemas.microsoft.com/office/drawing/2014/main" id="{AD7356EA-285B-4E5D-8FEC-104659A4F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04562" y="640091"/>
            <a:ext cx="8182876" cy="388111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Afbeelding 3">
            <a:extLst>
              <a:ext uri="{FF2B5EF4-FFF2-40B4-BE49-F238E27FC236}">
                <a16:creationId xmlns:a16="http://schemas.microsoft.com/office/drawing/2014/main" id="{CA2763F6-EE7F-4E67-93BE-CDE51846E6E3}"/>
              </a:ext>
            </a:extLst>
          </p:cNvPr>
          <p:cNvPicPr>
            <a:picLocks noChangeAspect="1"/>
          </p:cNvPicPr>
          <p:nvPr/>
        </p:nvPicPr>
        <p:blipFill rotWithShape="1">
          <a:blip r:embed="rId2"/>
          <a:srcRect t="27105" r="1" b="1"/>
          <a:stretch/>
        </p:blipFill>
        <p:spPr>
          <a:xfrm>
            <a:off x="2170029" y="804672"/>
            <a:ext cx="7851943" cy="3554676"/>
          </a:xfrm>
          <a:prstGeom prst="rect">
            <a:avLst/>
          </a:prstGeom>
          <a:effectLst/>
        </p:spPr>
      </p:pic>
    </p:spTree>
    <p:extLst>
      <p:ext uri="{BB962C8B-B14F-4D97-AF65-F5344CB8AC3E}">
        <p14:creationId xmlns:p14="http://schemas.microsoft.com/office/powerpoint/2010/main" val="352666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64813EE-7D85-4348-BB02-E22FEAB13684}"/>
              </a:ext>
            </a:extLst>
          </p:cNvPr>
          <p:cNvSpPr>
            <a:spLocks noGrp="1"/>
          </p:cNvSpPr>
          <p:nvPr>
            <p:ph type="title"/>
          </p:nvPr>
        </p:nvSpPr>
        <p:spPr>
          <a:xfrm>
            <a:off x="841248" y="548640"/>
            <a:ext cx="3600860" cy="5431536"/>
          </a:xfrm>
        </p:spPr>
        <p:txBody>
          <a:bodyPr>
            <a:normAutofit/>
          </a:bodyPr>
          <a:lstStyle/>
          <a:p>
            <a:r>
              <a:rPr lang="nl-NL" sz="5400"/>
              <a:t>Vandaag</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984B4389-1EA5-4266-BDA7-C719B6EBF4FA}"/>
              </a:ext>
            </a:extLst>
          </p:cNvPr>
          <p:cNvSpPr>
            <a:spLocks noGrp="1"/>
          </p:cNvSpPr>
          <p:nvPr>
            <p:ph idx="1"/>
          </p:nvPr>
        </p:nvSpPr>
        <p:spPr>
          <a:xfrm>
            <a:off x="5126418" y="552091"/>
            <a:ext cx="6224335" cy="5431536"/>
          </a:xfrm>
        </p:spPr>
        <p:txBody>
          <a:bodyPr anchor="ctr">
            <a:normAutofit/>
          </a:bodyPr>
          <a:lstStyle/>
          <a:p>
            <a:r>
              <a:rPr lang="nl-NL" sz="2200"/>
              <a:t>Doel:</a:t>
            </a:r>
          </a:p>
          <a:p>
            <a:pPr marL="0" indent="0">
              <a:buNone/>
            </a:pPr>
            <a:r>
              <a:rPr lang="nl-NL" sz="2200"/>
              <a:t>Leren welke interventies je kan toepassen bij een verslaving</a:t>
            </a:r>
          </a:p>
          <a:p>
            <a:pPr marL="0" indent="0">
              <a:buNone/>
            </a:pPr>
            <a:endParaRPr lang="nl-NL" sz="2200"/>
          </a:p>
          <a:p>
            <a:r>
              <a:rPr lang="nl-NL" sz="2200"/>
              <a:t>Inhoud:</a:t>
            </a:r>
          </a:p>
          <a:p>
            <a:pPr marL="0" indent="0">
              <a:buNone/>
            </a:pPr>
            <a:r>
              <a:rPr lang="nl-NL" sz="2200"/>
              <a:t>Film van iemand met verslaving</a:t>
            </a:r>
          </a:p>
          <a:p>
            <a:pPr marL="0" indent="0">
              <a:buNone/>
            </a:pPr>
            <a:r>
              <a:rPr lang="nl-NL" sz="2200"/>
              <a:t>Uitzoeken welke interventies je kan toepassen</a:t>
            </a:r>
          </a:p>
          <a:p>
            <a:pPr marL="0" indent="0">
              <a:buNone/>
            </a:pPr>
            <a:r>
              <a:rPr lang="nl-NL" sz="2200"/>
              <a:t>In gesprek over de interventies en uitspelen hoe toe te passen.</a:t>
            </a:r>
          </a:p>
          <a:p>
            <a:pPr marL="0" indent="0">
              <a:buNone/>
            </a:pPr>
            <a:endParaRPr lang="nl-NL" sz="2200"/>
          </a:p>
        </p:txBody>
      </p:sp>
    </p:spTree>
    <p:extLst>
      <p:ext uri="{BB962C8B-B14F-4D97-AF65-F5344CB8AC3E}">
        <p14:creationId xmlns:p14="http://schemas.microsoft.com/office/powerpoint/2010/main" val="395891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015D7F-63A8-4ABB-8A20-7806C7703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A51A8D27-202B-4B8A-9DC2-1379034547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21" name="Rectangle 20">
            <a:extLst>
              <a:ext uri="{FF2B5EF4-FFF2-40B4-BE49-F238E27FC236}">
                <a16:creationId xmlns:a16="http://schemas.microsoft.com/office/drawing/2014/main" id="{4332A719-8055-492B-9B72-3D654C09F0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C5F81162-7738-4BC8-BA5D-ADEFD7F2D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03042" y="-1044"/>
            <a:ext cx="6175647" cy="6859043"/>
          </a:xfrm>
          <a:prstGeom prst="rect">
            <a:avLst/>
          </a:prstGeom>
          <a:solidFill>
            <a:schemeClr val="bg1"/>
          </a:solidFill>
          <a:ln w="1206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el 1">
            <a:extLst>
              <a:ext uri="{FF2B5EF4-FFF2-40B4-BE49-F238E27FC236}">
                <a16:creationId xmlns:a16="http://schemas.microsoft.com/office/drawing/2014/main" id="{CE59F3F0-9AE6-4115-82DA-263BAA0077B0}"/>
              </a:ext>
            </a:extLst>
          </p:cNvPr>
          <p:cNvSpPr>
            <a:spLocks noGrp="1"/>
          </p:cNvSpPr>
          <p:nvPr>
            <p:ph type="title"/>
          </p:nvPr>
        </p:nvSpPr>
        <p:spPr>
          <a:xfrm>
            <a:off x="5355848" y="555128"/>
            <a:ext cx="5465463" cy="2226440"/>
          </a:xfrm>
        </p:spPr>
        <p:txBody>
          <a:bodyPr anchor="b">
            <a:normAutofit/>
          </a:bodyPr>
          <a:lstStyle/>
          <a:p>
            <a:pPr algn="ctr"/>
            <a:r>
              <a:rPr lang="nl-NL" sz="4800"/>
              <a:t>Situatie van iemand die verslaafd is</a:t>
            </a:r>
          </a:p>
        </p:txBody>
      </p:sp>
      <p:sp>
        <p:nvSpPr>
          <p:cNvPr id="3" name="Tijdelijke aanduiding voor inhoud 2">
            <a:extLst>
              <a:ext uri="{FF2B5EF4-FFF2-40B4-BE49-F238E27FC236}">
                <a16:creationId xmlns:a16="http://schemas.microsoft.com/office/drawing/2014/main" id="{89D6C130-F012-4AE6-90C5-FDAA5EFA5350}"/>
              </a:ext>
            </a:extLst>
          </p:cNvPr>
          <p:cNvSpPr>
            <a:spLocks noGrp="1"/>
          </p:cNvSpPr>
          <p:nvPr>
            <p:ph idx="1"/>
          </p:nvPr>
        </p:nvSpPr>
        <p:spPr>
          <a:xfrm>
            <a:off x="5355848" y="2959729"/>
            <a:ext cx="5465463" cy="3341075"/>
          </a:xfrm>
        </p:spPr>
        <p:txBody>
          <a:bodyPr anchor="t">
            <a:normAutofit/>
          </a:bodyPr>
          <a:lstStyle/>
          <a:p>
            <a:r>
              <a:rPr lang="nl-NL" sz="1800" dirty="0">
                <a:hlinkClick r:id="rId3"/>
              </a:rPr>
              <a:t>https://www.youtube.com/watch?v=Lx2u_8lLn5E</a:t>
            </a:r>
            <a:endParaRPr lang="nl-NL" sz="1800" dirty="0"/>
          </a:p>
          <a:p>
            <a:endParaRPr lang="nl-NL" sz="1800" dirty="0"/>
          </a:p>
          <a:p>
            <a:r>
              <a:rPr lang="nl-NL" sz="1800" dirty="0"/>
              <a:t>Wat doet dit met jullie? </a:t>
            </a:r>
          </a:p>
          <a:p>
            <a:r>
              <a:rPr lang="nl-NL" sz="1800" dirty="0"/>
              <a:t>Is er iemand die op stage te maken heeft met verslaving? Zo ja, hoe gaan jullie hiermee om op stage?</a:t>
            </a:r>
          </a:p>
          <a:p>
            <a:pPr marL="0" indent="0">
              <a:buNone/>
            </a:pPr>
            <a:endParaRPr lang="nl-NL" sz="1800" dirty="0"/>
          </a:p>
          <a:p>
            <a:pPr marL="0" indent="0">
              <a:buNone/>
            </a:pPr>
            <a:endParaRPr lang="nl-NL" sz="1800" dirty="0"/>
          </a:p>
          <a:p>
            <a:pPr marL="0" indent="0">
              <a:buNone/>
            </a:pPr>
            <a:endParaRPr lang="nl-NL" sz="1800" dirty="0"/>
          </a:p>
        </p:txBody>
      </p:sp>
    </p:spTree>
    <p:extLst>
      <p:ext uri="{BB962C8B-B14F-4D97-AF65-F5344CB8AC3E}">
        <p14:creationId xmlns:p14="http://schemas.microsoft.com/office/powerpoint/2010/main" val="1494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el 1">
            <a:extLst>
              <a:ext uri="{FF2B5EF4-FFF2-40B4-BE49-F238E27FC236}">
                <a16:creationId xmlns:a16="http://schemas.microsoft.com/office/drawing/2014/main" id="{3C3218A2-DBCD-4172-BCBF-59CF054A5B5D}"/>
              </a:ext>
            </a:extLst>
          </p:cNvPr>
          <p:cNvSpPr>
            <a:spLocks noGrp="1"/>
          </p:cNvSpPr>
          <p:nvPr>
            <p:ph type="title"/>
          </p:nvPr>
        </p:nvSpPr>
        <p:spPr>
          <a:xfrm>
            <a:off x="838200" y="401221"/>
            <a:ext cx="10515600" cy="1348065"/>
          </a:xfrm>
        </p:spPr>
        <p:txBody>
          <a:bodyPr>
            <a:normAutofit/>
          </a:bodyPr>
          <a:lstStyle/>
          <a:p>
            <a:r>
              <a:rPr lang="nl-NL" sz="5400">
                <a:solidFill>
                  <a:srgbClr val="FFFFFF"/>
                </a:solidFill>
              </a:rPr>
              <a:t>Opdracht: Interventies verslaving</a:t>
            </a:r>
          </a:p>
        </p:txBody>
      </p:sp>
      <p:sp>
        <p:nvSpPr>
          <p:cNvPr id="3" name="Tijdelijke aanduiding voor inhoud 2">
            <a:extLst>
              <a:ext uri="{FF2B5EF4-FFF2-40B4-BE49-F238E27FC236}">
                <a16:creationId xmlns:a16="http://schemas.microsoft.com/office/drawing/2014/main" id="{E20D602B-006C-4D0B-8C27-8030B564710C}"/>
              </a:ext>
            </a:extLst>
          </p:cNvPr>
          <p:cNvSpPr>
            <a:spLocks noGrp="1"/>
          </p:cNvSpPr>
          <p:nvPr>
            <p:ph idx="1"/>
          </p:nvPr>
        </p:nvSpPr>
        <p:spPr>
          <a:xfrm>
            <a:off x="838200" y="2586789"/>
            <a:ext cx="10515600" cy="3590174"/>
          </a:xfrm>
        </p:spPr>
        <p:txBody>
          <a:bodyPr>
            <a:normAutofit/>
          </a:bodyPr>
          <a:lstStyle/>
          <a:p>
            <a:r>
              <a:rPr lang="nl-NL" sz="2200" dirty="0"/>
              <a:t>Terugkijkend op het filmpje: Denken jullie dat een bepaalde interventie/methodiek deze mevrouw had kunnen helpen?</a:t>
            </a:r>
          </a:p>
          <a:p>
            <a:r>
              <a:rPr lang="nl-NL" sz="2200" dirty="0"/>
              <a:t>In groepen van 2 a 3 ga je opzoek naar interventies/methodieken die je kunt toepassen bij verslavingsproblematiek</a:t>
            </a:r>
          </a:p>
          <a:p>
            <a:r>
              <a:rPr lang="nl-NL" sz="2200" dirty="0"/>
              <a:t>Je zoekt verschillende interventies/methodieken op</a:t>
            </a:r>
          </a:p>
          <a:p>
            <a:r>
              <a:rPr lang="nl-NL" sz="2200" dirty="0"/>
              <a:t>Kies 1 van de interventies/methodieken, die jullie het meeste aanspreekt en waarom jullie dit vinden</a:t>
            </a:r>
          </a:p>
          <a:p>
            <a:pPr marL="0" indent="0">
              <a:buNone/>
            </a:pPr>
            <a:endParaRPr lang="nl-NL" sz="2200" dirty="0"/>
          </a:p>
          <a:p>
            <a:r>
              <a:rPr lang="nl-NL" sz="2200" dirty="0"/>
              <a:t>Bespreek vervolgens klassikaal</a:t>
            </a:r>
          </a:p>
        </p:txBody>
      </p:sp>
    </p:spTree>
    <p:extLst>
      <p:ext uri="{BB962C8B-B14F-4D97-AF65-F5344CB8AC3E}">
        <p14:creationId xmlns:p14="http://schemas.microsoft.com/office/powerpoint/2010/main" val="931650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9D4E4EF-FE2B-41F1-846C-925EA91475E9}"/>
              </a:ext>
            </a:extLst>
          </p:cNvPr>
          <p:cNvSpPr>
            <a:spLocks noGrp="1"/>
          </p:cNvSpPr>
          <p:nvPr>
            <p:ph type="title"/>
          </p:nvPr>
        </p:nvSpPr>
        <p:spPr>
          <a:xfrm>
            <a:off x="838200" y="365125"/>
            <a:ext cx="10515600" cy="1325563"/>
          </a:xfrm>
        </p:spPr>
        <p:txBody>
          <a:bodyPr>
            <a:normAutofit/>
          </a:bodyPr>
          <a:lstStyle/>
          <a:p>
            <a:r>
              <a:rPr lang="nl-NL" sz="5400"/>
              <a:t>Casus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DB48DB7A-627E-4433-8335-197462258371}"/>
              </a:ext>
            </a:extLst>
          </p:cNvPr>
          <p:cNvSpPr>
            <a:spLocks noGrp="1"/>
          </p:cNvSpPr>
          <p:nvPr>
            <p:ph idx="1"/>
          </p:nvPr>
        </p:nvSpPr>
        <p:spPr>
          <a:xfrm>
            <a:off x="838200" y="1929384"/>
            <a:ext cx="10853928" cy="4892040"/>
          </a:xfrm>
        </p:spPr>
        <p:txBody>
          <a:bodyPr>
            <a:normAutofit/>
          </a:bodyPr>
          <a:lstStyle/>
          <a:p>
            <a:pPr marL="0" indent="0">
              <a:buNone/>
            </a:pPr>
            <a:r>
              <a:rPr lang="nl-NL" sz="1700" dirty="0">
                <a:latin typeface="Arial" panose="020B0604020202020204" pitchFamily="34" charset="0"/>
              </a:rPr>
              <a:t>‘Ik ben op bezoek bij een jonge moeder met een kindje van zes weken. Het is haar eerste kindje. Ik kom er regelmatig omdat me bij het eerste huisbezoek al was opgevallen dat ze weinig met het kind onderneemt. Zo vertelde ze dat haar dochtertje “zo’n gemakkelijk kind” is en weinig aandacht vraagt. Het kindje zit dan uren in een Maxi Cosy en slaapt daar ook in. Ik heb haar verteld dat dat niet goed is voor de rug van het kindje en dat ze er vergroeiingen van kan krijgen. Mevrouw klonk heel bezorgd en zou het anders gaan doen, maar toen ik een week later onverwacht bij haar langs ging, zat het kindje alweer in dat zitje. Mevrouw heeft een zwak sociale achtergrond. Haar man is werkeloos en ze roken allebei stevig in de kamer waar het kindje in het stoeltje zit. Als ik er weer over begin vertelt ze dat haar man al een paar jaar aan de alcohol is, en dat ze haar handen vol heeft aan het goed houden van de sfeer in huis. Als de twee kleuters thuis zijn, en haar man zit op de bank, dan houdt ze een oogje in het zeil omdat hij enorm tegen hen kan uitvallen. Ze heeft er aan gedacht bij hem weg te gaan omdat ze hem zo’n “lamzak” vindt en bang is dat hij de kinderen en haarzelf in een dronken bui wat aan zal aandoen. Tot een écht handgemeen is het maar één keer gekomen, maar ze had zich al erg bedreigd gevoeld’.</a:t>
            </a:r>
          </a:p>
          <a:p>
            <a:r>
              <a:rPr lang="nl-NL" sz="1700" dirty="0">
                <a:latin typeface="Arial" panose="020B0604020202020204" pitchFamily="34" charset="0"/>
              </a:rPr>
              <a:t>Opdracht: Je bent als sociaal werker op huisbezoek. Als je terug kijkt op de interventies, hoe ga je het gesprek aan met dit gezin? Speel dit uit in groepjes van 3 a 4. </a:t>
            </a:r>
            <a:endParaRPr lang="nl-NL" sz="1700" dirty="0"/>
          </a:p>
        </p:txBody>
      </p:sp>
    </p:spTree>
    <p:extLst>
      <p:ext uri="{BB962C8B-B14F-4D97-AF65-F5344CB8AC3E}">
        <p14:creationId xmlns:p14="http://schemas.microsoft.com/office/powerpoint/2010/main" val="3851155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0">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pic>
        <p:nvPicPr>
          <p:cNvPr id="4" name="Tijdelijke aanduiding voor inhoud 3">
            <a:extLst>
              <a:ext uri="{FF2B5EF4-FFF2-40B4-BE49-F238E27FC236}">
                <a16:creationId xmlns:a16="http://schemas.microsoft.com/office/drawing/2014/main" id="{A34B49B5-A31D-4583-AAAA-8A3DF6AD2AC0}"/>
              </a:ext>
            </a:extLst>
          </p:cNvPr>
          <p:cNvPicPr>
            <a:picLocks noGrp="1" noChangeAspect="1"/>
          </p:cNvPicPr>
          <p:nvPr>
            <p:ph idx="1"/>
          </p:nvPr>
        </p:nvPicPr>
        <p:blipFill rotWithShape="1">
          <a:blip r:embed="rId3"/>
          <a:srcRect r="9259" b="-1"/>
          <a:stretch/>
        </p:blipFill>
        <p:spPr>
          <a:xfrm>
            <a:off x="4476307" y="595421"/>
            <a:ext cx="7715693" cy="5658438"/>
          </a:xfrm>
          <a:prstGeom prst="rect">
            <a:avLst/>
          </a:prstGeom>
        </p:spPr>
      </p:pic>
      <p:sp>
        <p:nvSpPr>
          <p:cNvPr id="2" name="Titel 1">
            <a:extLst>
              <a:ext uri="{FF2B5EF4-FFF2-40B4-BE49-F238E27FC236}">
                <a16:creationId xmlns:a16="http://schemas.microsoft.com/office/drawing/2014/main" id="{F5BEFE28-B7DF-4FCF-91B9-59DA297D625D}"/>
              </a:ext>
            </a:extLst>
          </p:cNvPr>
          <p:cNvSpPr>
            <a:spLocks noGrp="1"/>
          </p:cNvSpPr>
          <p:nvPr>
            <p:ph type="title"/>
          </p:nvPr>
        </p:nvSpPr>
        <p:spPr>
          <a:xfrm>
            <a:off x="804484" y="2546823"/>
            <a:ext cx="3948269" cy="2383844"/>
          </a:xfrm>
        </p:spPr>
        <p:txBody>
          <a:bodyPr vert="horz" lIns="91440" tIns="45720" rIns="91440" bIns="45720" rtlCol="0" anchor="t">
            <a:normAutofit/>
          </a:bodyPr>
          <a:lstStyle/>
          <a:p>
            <a:r>
              <a:rPr lang="en-US" dirty="0" err="1">
                <a:solidFill>
                  <a:srgbClr val="000000"/>
                </a:solidFill>
              </a:rPr>
              <a:t>Bespreken</a:t>
            </a:r>
            <a:r>
              <a:rPr lang="en-US" dirty="0">
                <a:solidFill>
                  <a:srgbClr val="000000"/>
                </a:solidFill>
              </a:rPr>
              <a:t> van de </a:t>
            </a:r>
            <a:r>
              <a:rPr lang="en-US" dirty="0" err="1">
                <a:solidFill>
                  <a:srgbClr val="000000"/>
                </a:solidFill>
              </a:rPr>
              <a:t>interventies</a:t>
            </a:r>
            <a:r>
              <a:rPr lang="en-US" dirty="0">
                <a:solidFill>
                  <a:srgbClr val="000000"/>
                </a:solidFill>
              </a:rPr>
              <a:t> </a:t>
            </a:r>
            <a:r>
              <a:rPr lang="en-US" dirty="0" err="1">
                <a:solidFill>
                  <a:srgbClr val="000000"/>
                </a:solidFill>
              </a:rPr>
              <a:t>voor</a:t>
            </a:r>
            <a:r>
              <a:rPr lang="en-US" dirty="0">
                <a:solidFill>
                  <a:srgbClr val="000000"/>
                </a:solidFill>
              </a:rPr>
              <a:t> de casus</a:t>
            </a:r>
          </a:p>
        </p:txBody>
      </p:sp>
    </p:spTree>
    <p:extLst>
      <p:ext uri="{BB962C8B-B14F-4D97-AF65-F5344CB8AC3E}">
        <p14:creationId xmlns:p14="http://schemas.microsoft.com/office/powerpoint/2010/main" val="250760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33EF802B-8816-4D23-869E-1387D8752241}"/>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Afsluiting </a:t>
            </a:r>
          </a:p>
        </p:txBody>
      </p:sp>
      <p:sp>
        <p:nvSpPr>
          <p:cNvPr id="3" name="Tijdelijke aanduiding voor inhoud 2">
            <a:extLst>
              <a:ext uri="{FF2B5EF4-FFF2-40B4-BE49-F238E27FC236}">
                <a16:creationId xmlns:a16="http://schemas.microsoft.com/office/drawing/2014/main" id="{84C96294-DE26-4402-BC46-2FA514D992DE}"/>
              </a:ext>
            </a:extLst>
          </p:cNvPr>
          <p:cNvSpPr>
            <a:spLocks noGrp="1"/>
          </p:cNvSpPr>
          <p:nvPr>
            <p:ph idx="1"/>
          </p:nvPr>
        </p:nvSpPr>
        <p:spPr>
          <a:xfrm>
            <a:off x="3045368" y="4074718"/>
            <a:ext cx="6105194" cy="682079"/>
          </a:xfrm>
        </p:spPr>
        <p:txBody>
          <a:bodyPr vert="horz" lIns="91440" tIns="45720" rIns="91440" bIns="45720" rtlCol="0">
            <a:normAutofit/>
          </a:bodyPr>
          <a:lstStyle/>
          <a:p>
            <a:pPr marL="0" indent="0" algn="ctr">
              <a:buNone/>
            </a:pPr>
            <a:r>
              <a:rPr lang="en-US" sz="2400" kern="1200" dirty="0" err="1">
                <a:solidFill>
                  <a:srgbClr val="FFFFFF"/>
                </a:solidFill>
                <a:latin typeface="+mn-lt"/>
                <a:ea typeface="+mn-ea"/>
                <a:cs typeface="+mn-cs"/>
              </a:rPr>
              <a:t>Vragen</a:t>
            </a:r>
            <a:r>
              <a:rPr lang="en-US" sz="2400" kern="1200" dirty="0">
                <a:solidFill>
                  <a:srgbClr val="FFFFFF"/>
                </a:solidFill>
                <a:latin typeface="+mn-lt"/>
                <a:ea typeface="+mn-ea"/>
                <a:cs typeface="+mn-cs"/>
              </a:rPr>
              <a:t>? </a:t>
            </a:r>
          </a:p>
        </p:txBody>
      </p:sp>
    </p:spTree>
    <p:extLst>
      <p:ext uri="{BB962C8B-B14F-4D97-AF65-F5344CB8AC3E}">
        <p14:creationId xmlns:p14="http://schemas.microsoft.com/office/powerpoint/2010/main" val="236459372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492</Words>
  <Application>Microsoft Office PowerPoint</Application>
  <PresentationFormat>Breedbeeld</PresentationFormat>
  <Paragraphs>29</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Verslaving &amp; interventies</vt:lpstr>
      <vt:lpstr>Vandaag</vt:lpstr>
      <vt:lpstr>Situatie van iemand die verslaafd is</vt:lpstr>
      <vt:lpstr>Opdracht: Interventies verslaving</vt:lpstr>
      <vt:lpstr>Casus</vt:lpstr>
      <vt:lpstr>Bespreken van de interventies voor de casus</vt:lpstr>
      <vt:lpstr>Afsluiting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Verslaving &amp; interventies</dc:title>
  <dc:creator>Tessa Heeringa - Boer</dc:creator>
  <cp:lastModifiedBy>Tessa Heeringa - Boer</cp:lastModifiedBy>
  <cp:revision>1</cp:revision>
  <dcterms:created xsi:type="dcterms:W3CDTF">2021-03-12T11:42:21Z</dcterms:created>
  <dcterms:modified xsi:type="dcterms:W3CDTF">2021-03-12T11:43:02Z</dcterms:modified>
</cp:coreProperties>
</file>